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451" r:id="rId3"/>
    <p:sldId id="49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1A2C351-165B-4398-931B-33957057CCA4}">
          <p14:sldIdLst>
            <p14:sldId id="256"/>
            <p14:sldId id="451"/>
            <p14:sldId id="497"/>
          </p14:sldIdLst>
        </p14:section>
        <p14:section name="未命名的章節" id="{E074FDE2-6725-4F28-B89C-5B8A452958B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6600"/>
    <a:srgbClr val="CC3300"/>
    <a:srgbClr val="EAEAEA"/>
    <a:srgbClr val="CCFFCC"/>
    <a:srgbClr val="FFCCCC"/>
    <a:srgbClr val="CCECFF"/>
    <a:srgbClr val="99FFCC"/>
    <a:srgbClr val="99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2448" autoAdjust="0"/>
  </p:normalViewPr>
  <p:slideViewPr>
    <p:cSldViewPr>
      <p:cViewPr>
        <p:scale>
          <a:sx n="81" d="100"/>
          <a:sy n="81" d="100"/>
        </p:scale>
        <p:origin x="-12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0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28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C22B6-8886-41A6-92B8-A29D864CD090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E65A8-07EE-48C9-A431-5B1507EE1C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84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4710-1F08-4FA5-92BB-022F514F6103}" type="datetimeFigureOut">
              <a:rPr lang="zh-TW" altLang="en-US" smtClean="0"/>
              <a:pPr/>
              <a:t>2017/4/17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607E5-B603-4B70-B6D6-22DED79C4A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06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修正封面的格式。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9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/>
              <a:t>Allow me to briefly introduce myself.</a:t>
            </a:r>
          </a:p>
          <a:p>
            <a:pPr eaLnBrk="1" hangingPunct="1"/>
            <a:r>
              <a:rPr lang="en-US" altLang="zh-TW" smtClean="0"/>
              <a:t>I was born in Kaohsiung. I got my bachelor and master degree at The National Tsing Hua University.</a:t>
            </a:r>
          </a:p>
          <a:p>
            <a:pPr eaLnBrk="1" hangingPunct="1"/>
            <a:r>
              <a:rPr lang="en-US" altLang="zh-TW" smtClean="0"/>
              <a:t>In 1999, I graduated and started working as an engineer in LCD industry located at Southern Taiwan Science Park. </a:t>
            </a:r>
          </a:p>
          <a:p>
            <a:pPr eaLnBrk="1" hangingPunct="1"/>
            <a:r>
              <a:rPr lang="en-US" altLang="zh-TW" smtClean="0"/>
              <a:t>After six years, I was promoted as a chief engineer and vice chair of a cross functional team.</a:t>
            </a:r>
          </a:p>
          <a:p>
            <a:pPr eaLnBrk="1" hangingPunct="1"/>
            <a:r>
              <a:rPr lang="en-US" altLang="zh-TW" smtClean="0"/>
              <a:t>I felt that I should learn something to enrich my knowledge and life.</a:t>
            </a:r>
          </a:p>
          <a:p>
            <a:pPr eaLnBrk="1" hangingPunct="1"/>
            <a:r>
              <a:rPr lang="en-US" altLang="zh-TW" smtClean="0"/>
              <a:t>With the encouragement of my family, I studied abroad for PhD in the PennState university.</a:t>
            </a:r>
          </a:p>
          <a:p>
            <a:pPr eaLnBrk="1" hangingPunct="1"/>
            <a:r>
              <a:rPr lang="en-US" altLang="zh-TW" smtClean="0"/>
              <a:t>From 2007 to now, I have published 16 conference papers and two journal papers are accepted; 2 journal papers are under review. I graduated here and I like our culture and environment. I hope we can have collaborative research opportunities in the near future. </a:t>
            </a:r>
          </a:p>
        </p:txBody>
      </p:sp>
    </p:spTree>
    <p:extLst>
      <p:ext uri="{BB962C8B-B14F-4D97-AF65-F5344CB8AC3E}">
        <p14:creationId xmlns:p14="http://schemas.microsoft.com/office/powerpoint/2010/main" val="328418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/>
              <a:t>Allow me to briefly introduce myself.</a:t>
            </a:r>
          </a:p>
          <a:p>
            <a:pPr eaLnBrk="1" hangingPunct="1"/>
            <a:r>
              <a:rPr lang="en-US" altLang="zh-TW" smtClean="0"/>
              <a:t>I was born in Kaohsiung. I got my bachelor and master degree at The National Tsing Hua University.</a:t>
            </a:r>
          </a:p>
          <a:p>
            <a:pPr eaLnBrk="1" hangingPunct="1"/>
            <a:r>
              <a:rPr lang="en-US" altLang="zh-TW" smtClean="0"/>
              <a:t>In 1999, I graduated and started working as an engineer in LCD industry located at Southern Taiwan Science Park. </a:t>
            </a:r>
          </a:p>
          <a:p>
            <a:pPr eaLnBrk="1" hangingPunct="1"/>
            <a:r>
              <a:rPr lang="en-US" altLang="zh-TW" smtClean="0"/>
              <a:t>After six years, I was promoted as a chief engineer and vice chair of a cross functional team.</a:t>
            </a:r>
          </a:p>
          <a:p>
            <a:pPr eaLnBrk="1" hangingPunct="1"/>
            <a:r>
              <a:rPr lang="en-US" altLang="zh-TW" smtClean="0"/>
              <a:t>I felt that I should learn something to enrich my knowledge and life.</a:t>
            </a:r>
          </a:p>
          <a:p>
            <a:pPr eaLnBrk="1" hangingPunct="1"/>
            <a:r>
              <a:rPr lang="en-US" altLang="zh-TW" smtClean="0"/>
              <a:t>With the encouragement of my family, I studied abroad for PhD in the PennState university.</a:t>
            </a:r>
          </a:p>
          <a:p>
            <a:pPr eaLnBrk="1" hangingPunct="1"/>
            <a:r>
              <a:rPr lang="en-US" altLang="zh-TW" smtClean="0"/>
              <a:t>From 2007 to now, I have published 16 conference papers and two journal papers are accepted; 2 journal papers are under review. I graduated here and I like our culture and environment. I hope we can have collaborative research opportunities in the near future. </a:t>
            </a:r>
          </a:p>
        </p:txBody>
      </p:sp>
    </p:spTree>
    <p:extLst>
      <p:ext uri="{BB962C8B-B14F-4D97-AF65-F5344CB8AC3E}">
        <p14:creationId xmlns:p14="http://schemas.microsoft.com/office/powerpoint/2010/main" val="426435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0" y="122238"/>
            <a:ext cx="2647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88913"/>
            <a:ext cx="2771775" cy="7620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9292B0-0665-4A4A-968C-2EDEACFC9F9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75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F3A54-749D-4923-9D24-3BA73BF1E04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1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066800"/>
            <a:ext cx="2286000" cy="5059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066800"/>
            <a:ext cx="6705600" cy="5059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0991C-663E-4127-A89E-C6B31215565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4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7D6BC-C561-44C8-B311-A37BEE656D3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5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C1C3-141D-47EF-BA03-61D5A5987FC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3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005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40005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D9374-47B3-4CBA-833B-4FF5347B17C7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324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C688E-D2BC-4B71-BB52-456E62D2DDE6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0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3C56F-6E29-4D4D-A0A3-D7D93212FFF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69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F185-CF10-4A60-A1BC-ECAFFC1BD73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10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C5CA9-00E8-4BAF-BDEC-40E2CF960366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1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3C153-9196-40DF-8D63-6BE2921E8B89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66800"/>
            <a:ext cx="9144000" cy="7620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1534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63713" y="6524625"/>
            <a:ext cx="7239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6214F5-1D4A-4080-9B79-AEFAD716B190}" type="slidenum">
              <a:rPr lang="zh-TW" alt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246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188913"/>
            <a:ext cx="2771775" cy="7620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</p:pic>
      <p:pic>
        <p:nvPicPr>
          <p:cNvPr id="8" name="圖片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0" y="122238"/>
            <a:ext cx="2647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4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ielab.ie.nthu.edu.t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cchiu@ie.nthu.edu.t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313"/>
            <a:ext cx="9144000" cy="1470025"/>
          </a:xfrm>
        </p:spPr>
        <p:txBody>
          <a:bodyPr/>
          <a:lstStyle/>
          <a:p>
            <a:pPr eaLnBrk="1" hangingPunct="1"/>
            <a:r>
              <a:rPr lang="en-US" altLang="zh-TW" sz="4000" b="1" dirty="0" smtClean="0">
                <a:solidFill>
                  <a:schemeClr val="bg1"/>
                </a:solidFill>
                <a:latin typeface="Palatino Linotype" pitchFamily="18" charset="0"/>
              </a:rPr>
              <a:t>IEEM540100 </a:t>
            </a:r>
            <a:br>
              <a:rPr lang="en-US" altLang="zh-TW" sz="4000" b="1" dirty="0" smtClean="0">
                <a:solidFill>
                  <a:schemeClr val="bg1"/>
                </a:solidFill>
                <a:latin typeface="Palatino Linotype" pitchFamily="18" charset="0"/>
              </a:rPr>
            </a:br>
            <a:r>
              <a:rPr lang="en-US" altLang="zh-TW" sz="4000" b="1" dirty="0" smtClean="0">
                <a:solidFill>
                  <a:schemeClr val="bg1"/>
                </a:solidFill>
                <a:latin typeface="Palatino Linotype" pitchFamily="18" charset="0"/>
              </a:rPr>
              <a:t>Innovation and R&amp;D Management</a:t>
            </a:r>
            <a:endParaRPr lang="en-US" altLang="zh-TW" sz="4000" b="1" dirty="0">
              <a:solidFill>
                <a:schemeClr val="bg1"/>
              </a:solidFill>
              <a:latin typeface="Palatino Linotype" pitchFamily="18" charset="0"/>
              <a:ea typeface="標楷體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1780" y="3645024"/>
            <a:ext cx="750077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3200" b="1" dirty="0"/>
              <a:t>Introductions and Course </a:t>
            </a:r>
            <a:r>
              <a:rPr lang="en-US" altLang="zh-TW" sz="3200" b="1" dirty="0" smtClean="0"/>
              <a:t>Overview</a:t>
            </a:r>
          </a:p>
          <a:p>
            <a:pPr algn="ctr">
              <a:lnSpc>
                <a:spcPct val="150000"/>
              </a:lnSpc>
            </a:pPr>
            <a:endParaRPr lang="en-US" altLang="zh-TW" sz="2400" dirty="0"/>
          </a:p>
          <a:p>
            <a:pPr algn="ctr">
              <a:lnSpc>
                <a:spcPct val="150000"/>
              </a:lnSpc>
            </a:pPr>
            <a:r>
              <a:rPr lang="en-US" altLang="zh-TW" sz="2400" dirty="0" smtClean="0"/>
              <a:t>Ming-</a:t>
            </a:r>
            <a:r>
              <a:rPr lang="en-US" altLang="zh-TW" sz="2400" dirty="0" err="1" smtClean="0"/>
              <a:t>Chuan</a:t>
            </a:r>
            <a:r>
              <a:rPr lang="en-US" altLang="zh-TW" sz="2400" dirty="0" smtClean="0"/>
              <a:t> Chiu, PhD</a:t>
            </a:r>
            <a:endParaRPr lang="zh-TW" altLang="en-US" sz="2400" dirty="0" smtClean="0"/>
          </a:p>
        </p:txBody>
      </p:sp>
      <p:pic>
        <p:nvPicPr>
          <p:cNvPr id="6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0" y="122238"/>
            <a:ext cx="2647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4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F82E62-9A2B-4C3C-B68D-731801EAD5C1}" type="slidenum">
              <a:rPr lang="zh-TW" altLang="en-US" smtClean="0"/>
              <a:pPr eaLnBrk="1" hangingPunct="1"/>
              <a:t>2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bg1"/>
                </a:solidFill>
                <a:latin typeface="Palatino Linotype" pitchFamily="18" charset="0"/>
                <a:ea typeface="新細明體" pitchFamily="18" charset="-120"/>
              </a:rPr>
              <a:t>Basic Information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28600" y="1857013"/>
            <a:ext cx="8915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/>
              <a:t>Instructor:        </a:t>
            </a:r>
            <a:r>
              <a:rPr lang="en-US" altLang="zh-TW" sz="2400" dirty="0">
                <a:hlinkClick r:id="rId3" action="ppaction://hlinkfile"/>
              </a:rPr>
              <a:t>Ming-Chuan Chiu</a:t>
            </a:r>
            <a:r>
              <a:rPr lang="en-US" altLang="zh-TW" sz="2400" dirty="0"/>
              <a:t>,</a:t>
            </a:r>
            <a:r>
              <a:rPr lang="zh-TW" altLang="en-US" sz="2400" dirty="0"/>
              <a:t>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邱銘傳</a:t>
            </a:r>
            <a:r>
              <a:rPr lang="en-US" altLang="zh-TW" sz="2400" dirty="0"/>
              <a:t> PhD 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E-mail:              </a:t>
            </a:r>
            <a:r>
              <a:rPr lang="en-US" altLang="zh-TW" sz="2400" u="sng" dirty="0">
                <a:hlinkClick r:id="rId4"/>
              </a:rPr>
              <a:t>mcchiu@ie.nthu.edu.tw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Office Location:   923-Engineering Building I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Office Hours:    </a:t>
            </a:r>
            <a:r>
              <a:rPr lang="en-US" altLang="zh-TW" sz="2400" dirty="0" smtClean="0"/>
              <a:t>Wed 10:00-12:00 and </a:t>
            </a:r>
            <a:r>
              <a:rPr lang="en-US" altLang="zh-TW" sz="2400" dirty="0"/>
              <a:t>by appointment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Class Times:       </a:t>
            </a:r>
            <a:r>
              <a:rPr lang="en-US" altLang="zh-TW" sz="2400" dirty="0" smtClean="0"/>
              <a:t>T678 every Tuesday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Class Location:  </a:t>
            </a:r>
            <a:r>
              <a:rPr lang="en-US" altLang="zh-TW" sz="2400" dirty="0" smtClean="0"/>
              <a:t>901 Engineering Building I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en-US" altLang="zh-TW" sz="2400" dirty="0" smtClean="0"/>
              <a:t>Teaching </a:t>
            </a:r>
            <a:r>
              <a:rPr lang="en-US" altLang="zh-TW" sz="2400" dirty="0"/>
              <a:t>Assistant</a:t>
            </a:r>
            <a:r>
              <a:rPr lang="en-US" altLang="zh-TW" sz="2400" dirty="0" smtClean="0"/>
              <a:t>: Henry </a:t>
            </a:r>
            <a:r>
              <a:rPr lang="en-US" altLang="zh-TW" sz="2400" dirty="0"/>
              <a:t>Lin </a:t>
            </a:r>
            <a:r>
              <a:rPr lang="zh-TW" altLang="zh-TW" sz="2400" dirty="0"/>
              <a:t>林</a:t>
            </a:r>
            <a:r>
              <a:rPr lang="zh-TW" altLang="zh-TW" sz="2400" dirty="0" smtClean="0"/>
              <a:t>昕翰</a:t>
            </a:r>
            <a:r>
              <a:rPr lang="en-US" altLang="zh-TW" sz="2400" dirty="0" smtClean="0"/>
              <a:t> sppuhen1069@gmail.com 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Course Web Page: </a:t>
            </a:r>
            <a:r>
              <a:rPr lang="en-US" sz="2400" dirty="0"/>
              <a:t>http://</a:t>
            </a:r>
            <a:r>
              <a:rPr lang="en-US" sz="2400" dirty="0" smtClean="0"/>
              <a:t>lms.nthu.edu.tw/course/29264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6340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F82E62-9A2B-4C3C-B68D-731801EAD5C1}" type="slidenum">
              <a:rPr lang="zh-TW" altLang="en-US" smtClean="0"/>
              <a:pPr eaLnBrk="1" hangingPunct="1"/>
              <a:t>3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bg1"/>
                </a:solidFill>
                <a:latin typeface="Palatino Linotype" pitchFamily="18" charset="0"/>
                <a:ea typeface="新細明體" pitchFamily="18" charset="-120"/>
              </a:rPr>
              <a:t>About Me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5420" y="2056780"/>
            <a:ext cx="6011863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1638" indent="-344488" algn="l">
              <a:spcBef>
                <a:spcPct val="20000"/>
              </a:spcBef>
            </a:pPr>
            <a:r>
              <a:rPr lang="en-US" altLang="zh-TW" sz="2800" b="1" dirty="0" smtClean="0">
                <a:latin typeface="Palatino Linotype" pitchFamily="18" charset="0"/>
                <a:ea typeface="新細明體" pitchFamily="18" charset="-120"/>
              </a:rPr>
              <a:t>Associate Professor @NTHUIE </a:t>
            </a:r>
          </a:p>
          <a:p>
            <a:pPr marL="401638" indent="-344488" algn="l">
              <a:spcBef>
                <a:spcPct val="20000"/>
              </a:spcBef>
            </a:pPr>
            <a:r>
              <a:rPr lang="en-US" altLang="zh-TW" sz="1600" b="1" dirty="0" smtClean="0">
                <a:latin typeface="Palatino Linotype" pitchFamily="18" charset="0"/>
                <a:ea typeface="新細明體" pitchFamily="18" charset="-120"/>
              </a:rPr>
              <a:t>From 2011 (</a:t>
            </a:r>
            <a:r>
              <a:rPr lang="en-US" altLang="zh-TW" sz="1600" b="1" dirty="0" smtClean="0">
                <a:solidFill>
                  <a:srgbClr val="0000FF"/>
                </a:solidFill>
                <a:latin typeface="Palatino Linotype" pitchFamily="18" charset="0"/>
                <a:ea typeface="新細明體" pitchFamily="18" charset="-120"/>
              </a:rPr>
              <a:t>17 </a:t>
            </a:r>
            <a:r>
              <a:rPr lang="en-US" altLang="zh-TW" sz="1600" b="1" dirty="0">
                <a:latin typeface="Palatino Linotype" pitchFamily="18" charset="0"/>
                <a:ea typeface="新細明體" pitchFamily="18" charset="-120"/>
              </a:rPr>
              <a:t>conf. paper awards, </a:t>
            </a:r>
            <a:r>
              <a:rPr lang="en-US" altLang="zh-TW" sz="1600" b="1" dirty="0" smtClean="0">
                <a:solidFill>
                  <a:srgbClr val="0000FF"/>
                </a:solidFill>
                <a:latin typeface="Palatino Linotype" pitchFamily="18" charset="0"/>
                <a:ea typeface="新細明體" pitchFamily="18" charset="-120"/>
              </a:rPr>
              <a:t>26</a:t>
            </a:r>
            <a:r>
              <a:rPr lang="en-US" altLang="zh-TW" sz="1600" b="1" dirty="0" smtClean="0">
                <a:latin typeface="Palatino Linotype" pitchFamily="18" charset="0"/>
                <a:ea typeface="新細明體" pitchFamily="18" charset="-120"/>
              </a:rPr>
              <a:t> </a:t>
            </a:r>
            <a:r>
              <a:rPr lang="en-US" altLang="zh-TW" sz="1600" b="1" dirty="0">
                <a:latin typeface="Palatino Linotype" pitchFamily="18" charset="0"/>
                <a:ea typeface="新細明體" pitchFamily="18" charset="-120"/>
              </a:rPr>
              <a:t>journal papers</a:t>
            </a:r>
            <a:r>
              <a:rPr lang="en-US" altLang="zh-TW" sz="1600" b="1" dirty="0" smtClean="0">
                <a:latin typeface="Palatino Linotype" pitchFamily="18" charset="0"/>
                <a:ea typeface="新細明體" pitchFamily="18" charset="-120"/>
              </a:rPr>
              <a:t>)</a:t>
            </a:r>
          </a:p>
          <a:p>
            <a:pPr marL="401638" indent="-344488" algn="l">
              <a:spcBef>
                <a:spcPct val="20000"/>
              </a:spcBef>
            </a:pPr>
            <a:endParaRPr lang="en-US" altLang="zh-TW" sz="1600" dirty="0" smtClean="0">
              <a:solidFill>
                <a:srgbClr val="FF0000"/>
              </a:solidFill>
              <a:latin typeface="Palatino Linotype" pitchFamily="18" charset="0"/>
              <a:ea typeface="新細明體" pitchFamily="18" charset="-120"/>
            </a:endParaRPr>
          </a:p>
          <a:p>
            <a:pPr marL="401638" indent="-344488" algn="l">
              <a:spcBef>
                <a:spcPct val="20000"/>
              </a:spcBef>
            </a:pPr>
            <a:r>
              <a:rPr lang="en-US" altLang="zh-TW" sz="2800" b="1" dirty="0">
                <a:latin typeface="Palatino Linotype" pitchFamily="18" charset="0"/>
                <a:ea typeface="新細明體" pitchFamily="18" charset="-120"/>
              </a:rPr>
              <a:t>Assistant </a:t>
            </a:r>
            <a:r>
              <a:rPr lang="en-US" altLang="zh-TW" sz="2800" b="1" dirty="0" smtClean="0">
                <a:latin typeface="Palatino Linotype" pitchFamily="18" charset="0"/>
                <a:ea typeface="新細明體" pitchFamily="18" charset="-120"/>
              </a:rPr>
              <a:t>Professor @NTHUIE </a:t>
            </a:r>
            <a:endParaRPr lang="en-US" altLang="zh-TW" sz="2800" b="1" dirty="0">
              <a:latin typeface="Palatino Linotype" pitchFamily="18" charset="0"/>
              <a:ea typeface="新細明體" pitchFamily="18" charset="-120"/>
            </a:endParaRPr>
          </a:p>
          <a:p>
            <a:pPr marL="401638" indent="-344488" algn="l">
              <a:spcBef>
                <a:spcPct val="20000"/>
              </a:spcBef>
            </a:pPr>
            <a:r>
              <a:rPr lang="en-US" altLang="zh-TW" sz="2800" dirty="0" smtClean="0">
                <a:solidFill>
                  <a:srgbClr val="FF0000"/>
                </a:solidFill>
                <a:latin typeface="Palatino Linotype" pitchFamily="18" charset="0"/>
                <a:ea typeface="新細明體" pitchFamily="18" charset="-120"/>
              </a:rPr>
              <a:t>Doctor </a:t>
            </a:r>
            <a:r>
              <a:rPr lang="en-US" altLang="zh-TW" sz="2800" dirty="0">
                <a:solidFill>
                  <a:srgbClr val="FF0000"/>
                </a:solidFill>
                <a:latin typeface="Palatino Linotype" pitchFamily="18" charset="0"/>
                <a:ea typeface="新細明體" pitchFamily="18" charset="-120"/>
              </a:rPr>
              <a:t>of Philosophy</a:t>
            </a:r>
            <a:r>
              <a:rPr lang="en-US" altLang="zh-TW" sz="2000" dirty="0">
                <a:solidFill>
                  <a:srgbClr val="FF0000"/>
                </a:solidFill>
                <a:latin typeface="Palatino Linotype" pitchFamily="18" charset="0"/>
                <a:ea typeface="新細明體" pitchFamily="18" charset="-120"/>
              </a:rPr>
              <a:t> </a:t>
            </a:r>
          </a:p>
          <a:p>
            <a:pPr marL="401638" indent="-344488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TW" sz="1400" b="1" dirty="0" smtClean="0">
                <a:latin typeface="Palatino Linotype" pitchFamily="18" charset="0"/>
                <a:ea typeface="新細明體" pitchFamily="18" charset="-120"/>
              </a:rPr>
              <a:t>Postdoctoral Fellow and Instructor  </a:t>
            </a:r>
          </a:p>
          <a:p>
            <a:pPr marL="401638" indent="-344488" algn="l">
              <a:spcBef>
                <a:spcPct val="20000"/>
              </a:spcBef>
            </a:pPr>
            <a:endParaRPr lang="en-US" altLang="zh-TW" sz="1200" b="1" dirty="0">
              <a:solidFill>
                <a:srgbClr val="FF6600"/>
              </a:solidFill>
              <a:latin typeface="Palatino Linotype" pitchFamily="18" charset="0"/>
              <a:ea typeface="新細明體" pitchFamily="18" charset="-120"/>
            </a:endParaRPr>
          </a:p>
          <a:p>
            <a:pPr marL="401638" indent="-344488" algn="l">
              <a:spcBef>
                <a:spcPct val="20000"/>
              </a:spcBef>
            </a:pPr>
            <a:r>
              <a:rPr lang="en-US" altLang="zh-TW" sz="2000" b="1" dirty="0">
                <a:solidFill>
                  <a:srgbClr val="FF6600"/>
                </a:solidFill>
                <a:latin typeface="Palatino Linotype" pitchFamily="18" charset="0"/>
                <a:ea typeface="新細明體" pitchFamily="18" charset="-120"/>
              </a:rPr>
              <a:t>Chief Engineer &amp; </a:t>
            </a:r>
            <a:r>
              <a:rPr lang="en-US" altLang="zh-TW" sz="2000" b="1" dirty="0" smtClean="0">
                <a:solidFill>
                  <a:srgbClr val="FF6600"/>
                </a:solidFill>
                <a:latin typeface="Palatino Linotype" pitchFamily="18" charset="0"/>
                <a:ea typeface="新細明體" pitchFamily="18" charset="-120"/>
              </a:rPr>
              <a:t>KM Deputy Director</a:t>
            </a:r>
            <a:endParaRPr lang="en-US" altLang="zh-TW" sz="2000" b="1" dirty="0">
              <a:solidFill>
                <a:srgbClr val="FF6600"/>
              </a:solidFill>
              <a:latin typeface="Palatino Linotype" pitchFamily="18" charset="0"/>
              <a:ea typeface="新細明體" pitchFamily="18" charset="-120"/>
            </a:endParaRPr>
          </a:p>
          <a:p>
            <a:pPr marL="401638" indent="-344488" algn="l">
              <a:spcBef>
                <a:spcPct val="20000"/>
              </a:spcBef>
            </a:pPr>
            <a:r>
              <a:rPr lang="en-US" altLang="zh-TW" sz="2000" b="1" dirty="0">
                <a:solidFill>
                  <a:srgbClr val="FF9900"/>
                </a:solidFill>
                <a:latin typeface="Palatino Linotype" pitchFamily="18" charset="0"/>
                <a:ea typeface="新細明體" pitchFamily="18" charset="-120"/>
              </a:rPr>
              <a:t>Senior Engineer</a:t>
            </a:r>
          </a:p>
          <a:p>
            <a:pPr marL="401638" indent="-344488" algn="l">
              <a:spcBef>
                <a:spcPct val="20000"/>
              </a:spcBef>
            </a:pPr>
            <a:r>
              <a:rPr lang="en-US" altLang="zh-TW" sz="2000" b="1" dirty="0">
                <a:solidFill>
                  <a:srgbClr val="009900"/>
                </a:solidFill>
                <a:latin typeface="Palatino Linotype" pitchFamily="18" charset="0"/>
                <a:ea typeface="新細明體" pitchFamily="18" charset="-120"/>
              </a:rPr>
              <a:t>Production Control Engineer</a:t>
            </a:r>
          </a:p>
          <a:p>
            <a:pPr marL="401638" indent="-344488" algn="l">
              <a:spcBef>
                <a:spcPct val="20000"/>
              </a:spcBef>
            </a:pPr>
            <a:endParaRPr lang="en-US" altLang="zh-TW" sz="1100" b="1" dirty="0">
              <a:solidFill>
                <a:srgbClr val="009900"/>
              </a:solidFill>
              <a:latin typeface="Palatino Linotype" pitchFamily="18" charset="0"/>
              <a:ea typeface="新細明體" pitchFamily="18" charset="-120"/>
            </a:endParaRPr>
          </a:p>
          <a:p>
            <a:pPr marL="401638" indent="-344488" algn="l">
              <a:spcBef>
                <a:spcPct val="20000"/>
              </a:spcBef>
            </a:pPr>
            <a:r>
              <a:rPr lang="en-US" altLang="zh-TW" sz="2000" b="1" dirty="0">
                <a:solidFill>
                  <a:srgbClr val="0000FF"/>
                </a:solidFill>
                <a:latin typeface="Palatino Linotype" pitchFamily="18" charset="0"/>
                <a:ea typeface="新細明體" pitchFamily="18" charset="-120"/>
              </a:rPr>
              <a:t>Master of Science</a:t>
            </a:r>
          </a:p>
          <a:p>
            <a:pPr marL="401638" indent="-344488" algn="l">
              <a:spcBef>
                <a:spcPct val="20000"/>
              </a:spcBef>
            </a:pPr>
            <a:r>
              <a:rPr lang="en-US" altLang="zh-TW" sz="2000" b="1" dirty="0">
                <a:solidFill>
                  <a:srgbClr val="6600CC"/>
                </a:solidFill>
                <a:latin typeface="Palatino Linotype" pitchFamily="18" charset="0"/>
                <a:ea typeface="新細明體" pitchFamily="18" charset="-120"/>
              </a:rPr>
              <a:t>Bachelor of Science</a:t>
            </a:r>
          </a:p>
        </p:txBody>
      </p:sp>
      <p:pic>
        <p:nvPicPr>
          <p:cNvPr id="1536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844" y="4794701"/>
            <a:ext cx="2125663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591" y="3717032"/>
            <a:ext cx="2347958" cy="94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Line 10"/>
          <p:cNvSpPr>
            <a:spLocks noChangeShapeType="1"/>
          </p:cNvSpPr>
          <p:nvPr/>
        </p:nvSpPr>
        <p:spPr bwMode="auto">
          <a:xfrm flipV="1">
            <a:off x="6227763" y="1916832"/>
            <a:ext cx="0" cy="47513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69" name="Line 12"/>
          <p:cNvSpPr>
            <a:spLocks noChangeShapeType="1"/>
          </p:cNvSpPr>
          <p:nvPr/>
        </p:nvSpPr>
        <p:spPr bwMode="auto">
          <a:xfrm>
            <a:off x="6084888" y="6598617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6084888" y="5733256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>
            <a:off x="6084888" y="4725144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6101834" y="3717305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5453339" y="6415260"/>
            <a:ext cx="792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>
                <a:latin typeface="Palatino Linotype" pitchFamily="18" charset="0"/>
                <a:ea typeface="新細明體" pitchFamily="18" charset="-120"/>
              </a:rPr>
              <a:t>1993</a:t>
            </a: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5435600" y="5549899"/>
            <a:ext cx="792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>
                <a:latin typeface="Palatino Linotype" pitchFamily="18" charset="0"/>
                <a:ea typeface="新細明體" pitchFamily="18" charset="-120"/>
              </a:rPr>
              <a:t>1999</a:t>
            </a: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5436021" y="4574456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>
                <a:latin typeface="Palatino Linotype" pitchFamily="18" charset="0"/>
                <a:ea typeface="新細明體" pitchFamily="18" charset="-120"/>
              </a:rPr>
              <a:t>2005</a:t>
            </a:r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5435599" y="3533949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>
                <a:latin typeface="Palatino Linotype" pitchFamily="18" charset="0"/>
                <a:ea typeface="新細明體" pitchFamily="18" charset="-120"/>
              </a:rPr>
              <a:t>2010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6101833" y="2820268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435598" y="2636912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 smtClean="0">
                <a:latin typeface="Palatino Linotype" pitchFamily="18" charset="0"/>
                <a:ea typeface="新細明體" pitchFamily="18" charset="-120"/>
              </a:rPr>
              <a:t>2016</a:t>
            </a:r>
            <a:endParaRPr lang="en-US" altLang="zh-TW" i="1" dirty="0">
              <a:latin typeface="Palatino Linotype" pitchFamily="18" charset="0"/>
              <a:ea typeface="新細明體" pitchFamily="18" charset="-120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6102331" y="3533949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436096" y="3350593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 dirty="0" smtClean="0">
                <a:latin typeface="Palatino Linotype" pitchFamily="18" charset="0"/>
                <a:ea typeface="新細明體" pitchFamily="18" charset="-120"/>
              </a:rPr>
              <a:t>2011</a:t>
            </a:r>
            <a:endParaRPr lang="en-US" altLang="zh-TW" i="1" dirty="0">
              <a:latin typeface="Palatino Linotype" pitchFamily="18" charset="0"/>
              <a:ea typeface="新細明體" pitchFamily="18" charset="-120"/>
            </a:endParaRPr>
          </a:p>
        </p:txBody>
      </p:sp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396" y="5824857"/>
            <a:ext cx="2347154" cy="645265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0636" y="2222072"/>
            <a:ext cx="2691408" cy="1217736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</p:pic>
    </p:spTree>
    <p:extLst>
      <p:ext uri="{BB962C8B-B14F-4D97-AF65-F5344CB8AC3E}">
        <p14:creationId xmlns:p14="http://schemas.microsoft.com/office/powerpoint/2010/main" val="26817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2006-alt">
  <a:themeElements>
    <a:clrScheme name="pri2006-alt 15">
      <a:dk1>
        <a:srgbClr val="000000"/>
      </a:dk1>
      <a:lt1>
        <a:srgbClr val="FFFFFF"/>
      </a:lt1>
      <a:dk2>
        <a:srgbClr val="010203"/>
      </a:dk2>
      <a:lt2>
        <a:srgbClr val="808080"/>
      </a:lt2>
      <a:accent1>
        <a:srgbClr val="8FA6CB"/>
      </a:accent1>
      <a:accent2>
        <a:srgbClr val="49689C"/>
      </a:accent2>
      <a:accent3>
        <a:srgbClr val="FFFFFF"/>
      </a:accent3>
      <a:accent4>
        <a:srgbClr val="000000"/>
      </a:accent4>
      <a:accent5>
        <a:srgbClr val="C6D0E2"/>
      </a:accent5>
      <a:accent6>
        <a:srgbClr val="415E8D"/>
      </a:accent6>
      <a:hlink>
        <a:srgbClr val="2DB53A"/>
      </a:hlink>
      <a:folHlink>
        <a:srgbClr val="18621F"/>
      </a:folHlink>
    </a:clrScheme>
    <a:fontScheme name="pri2006-alt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2006-a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2006-a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2006-a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2006-a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2006-a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2006-a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2006-a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2006-a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2006-a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2006-a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2006-a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2006-a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2006-alt 13">
        <a:dk1>
          <a:srgbClr val="5F5F5F"/>
        </a:dk1>
        <a:lt1>
          <a:srgbClr val="FFFFFF"/>
        </a:lt1>
        <a:dk2>
          <a:srgbClr val="33486C"/>
        </a:dk2>
        <a:lt2>
          <a:srgbClr val="808080"/>
        </a:lt2>
        <a:accent1>
          <a:srgbClr val="49689C"/>
        </a:accent1>
        <a:accent2>
          <a:srgbClr val="1F8CC3"/>
        </a:accent2>
        <a:accent3>
          <a:srgbClr val="FFFFFF"/>
        </a:accent3>
        <a:accent4>
          <a:srgbClr val="505050"/>
        </a:accent4>
        <a:accent5>
          <a:srgbClr val="B1B9CB"/>
        </a:accent5>
        <a:accent6>
          <a:srgbClr val="1B7EB0"/>
        </a:accent6>
        <a:hlink>
          <a:srgbClr val="2DB53A"/>
        </a:hlink>
        <a:folHlink>
          <a:srgbClr val="1862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2006-alt 14">
        <a:dk1>
          <a:srgbClr val="000000"/>
        </a:dk1>
        <a:lt1>
          <a:srgbClr val="FFFFFF"/>
        </a:lt1>
        <a:dk2>
          <a:srgbClr val="33486C"/>
        </a:dk2>
        <a:lt2>
          <a:srgbClr val="808080"/>
        </a:lt2>
        <a:accent1>
          <a:srgbClr val="49689C"/>
        </a:accent1>
        <a:accent2>
          <a:srgbClr val="1F8CC3"/>
        </a:accent2>
        <a:accent3>
          <a:srgbClr val="FFFFFF"/>
        </a:accent3>
        <a:accent4>
          <a:srgbClr val="000000"/>
        </a:accent4>
        <a:accent5>
          <a:srgbClr val="B1B9CB"/>
        </a:accent5>
        <a:accent6>
          <a:srgbClr val="1B7EB0"/>
        </a:accent6>
        <a:hlink>
          <a:srgbClr val="2DB53A"/>
        </a:hlink>
        <a:folHlink>
          <a:srgbClr val="1862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2006-alt 15">
        <a:dk1>
          <a:srgbClr val="000000"/>
        </a:dk1>
        <a:lt1>
          <a:srgbClr val="FFFFFF"/>
        </a:lt1>
        <a:dk2>
          <a:srgbClr val="010203"/>
        </a:dk2>
        <a:lt2>
          <a:srgbClr val="808080"/>
        </a:lt2>
        <a:accent1>
          <a:srgbClr val="8FA6CB"/>
        </a:accent1>
        <a:accent2>
          <a:srgbClr val="49689C"/>
        </a:accent2>
        <a:accent3>
          <a:srgbClr val="FFFFFF"/>
        </a:accent3>
        <a:accent4>
          <a:srgbClr val="000000"/>
        </a:accent4>
        <a:accent5>
          <a:srgbClr val="C6D0E2"/>
        </a:accent5>
        <a:accent6>
          <a:srgbClr val="415E8D"/>
        </a:accent6>
        <a:hlink>
          <a:srgbClr val="2DB53A"/>
        </a:hlink>
        <a:folHlink>
          <a:srgbClr val="1862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4232</TotalTime>
  <Words>422</Words>
  <Application>Microsoft Office PowerPoint</Application>
  <PresentationFormat>如螢幕大小 (4:3)</PresentationFormat>
  <Paragraphs>50</Paragraphs>
  <Slides>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pri2006-alt</vt:lpstr>
      <vt:lpstr>IEEM540100  Innovation and R&amp;D Management</vt:lpstr>
      <vt:lpstr>Basic Information</vt:lpstr>
      <vt:lpstr>About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913</dc:title>
  <dc:creator>leowen</dc:creator>
  <cp:lastModifiedBy>張豪展</cp:lastModifiedBy>
  <cp:revision>320</cp:revision>
  <dcterms:created xsi:type="dcterms:W3CDTF">2012-08-17T10:19:33Z</dcterms:created>
  <dcterms:modified xsi:type="dcterms:W3CDTF">2017-04-17T06:26:08Z</dcterms:modified>
</cp:coreProperties>
</file>